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85" r:id="rId2"/>
    <p:sldId id="386" r:id="rId3"/>
    <p:sldId id="284" r:id="rId4"/>
    <p:sldId id="362" r:id="rId5"/>
    <p:sldId id="298" r:id="rId6"/>
    <p:sldId id="381" r:id="rId7"/>
    <p:sldId id="421" r:id="rId8"/>
    <p:sldId id="416" r:id="rId9"/>
    <p:sldId id="417" r:id="rId10"/>
    <p:sldId id="422" r:id="rId11"/>
    <p:sldId id="419" r:id="rId12"/>
    <p:sldId id="424" r:id="rId13"/>
    <p:sldId id="375" r:id="rId14"/>
    <p:sldId id="376" r:id="rId15"/>
    <p:sldId id="423" r:id="rId16"/>
    <p:sldId id="356" r:id="rId17"/>
    <p:sldId id="343" r:id="rId18"/>
    <p:sldId id="350" r:id="rId19"/>
    <p:sldId id="428" r:id="rId20"/>
    <p:sldId id="425" r:id="rId21"/>
    <p:sldId id="426" r:id="rId22"/>
    <p:sldId id="427" r:id="rId23"/>
    <p:sldId id="429" r:id="rId24"/>
    <p:sldId id="349" r:id="rId25"/>
    <p:sldId id="377" r:id="rId26"/>
    <p:sldId id="359" r:id="rId27"/>
    <p:sldId id="360" r:id="rId28"/>
    <p:sldId id="361" r:id="rId29"/>
    <p:sldId id="380" r:id="rId30"/>
    <p:sldId id="344" r:id="rId31"/>
    <p:sldId id="347" r:id="rId32"/>
    <p:sldId id="3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6.jpeg"/><Relationship Id="rId4" Type="http://schemas.openxmlformats.org/officeDocument/2006/relationships/image" Target="../media/image31.tiff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4FBFE-B523-4EDE-BB6D-DC3E0265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282193"/>
            <a:ext cx="9488385" cy="4278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2CAD-E308-49B0-8F7E-C395E3449C74}"/>
              </a:ext>
            </a:extLst>
          </p:cNvPr>
          <p:cNvSpPr txBox="1"/>
          <p:nvPr/>
        </p:nvSpPr>
        <p:spPr>
          <a:xfrm>
            <a:off x="617517" y="736268"/>
            <a:ext cx="1037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 no significant differences between weight loss groups, mice respond to transfer differently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ADCCC-6173-4B32-94CC-FF6300C5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54B4B-8F07-4369-9CE0-8454A7F01CE6}"/>
              </a:ext>
            </a:extLst>
          </p:cNvPr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50C76-4800-4B32-989F-6AF6AD5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237" y="5817675"/>
            <a:ext cx="5187737" cy="977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A61-B522-413A-A624-98B340FAE1E1}"/>
              </a:ext>
            </a:extLst>
          </p:cNvPr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</p:spTree>
    <p:extLst>
      <p:ext uri="{BB962C8B-B14F-4D97-AF65-F5344CB8AC3E}">
        <p14:creationId xmlns:p14="http://schemas.microsoft.com/office/powerpoint/2010/main" val="145022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727201" y="76200"/>
            <a:ext cx="1101344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Replicability </a:t>
            </a:r>
            <a:r>
              <a:rPr lang="en-US" sz="2667" dirty="0">
                <a:solidFill>
                  <a:srgbClr val="FF0000"/>
                </a:solidFill>
              </a:rPr>
              <a:t>across studies </a:t>
            </a:r>
            <a:r>
              <a:rPr lang="en-US" sz="2667" dirty="0"/>
              <a:t>appears especially poor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92200"/>
            <a:ext cx="10642600" cy="40386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55424" y="716995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832" y="4851401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969001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Sze and </a:t>
            </a:r>
            <a:r>
              <a:rPr lang="en-US" sz="2400" dirty="0" err="1"/>
              <a:t>Schloss</a:t>
            </a:r>
            <a:r>
              <a:rPr lang="en-US" sz="2400" dirty="0"/>
              <a:t> - </a:t>
            </a:r>
            <a:r>
              <a:rPr lang="en-US" sz="2400" b="1" dirty="0"/>
              <a:t>Looking for a Signal in the Noise: Revisiting Obesity and the Microbiome</a:t>
            </a:r>
            <a:r>
              <a:rPr lang="en-US" sz="2400" dirty="0"/>
              <a:t>– </a:t>
            </a:r>
            <a:r>
              <a:rPr lang="en-US" sz="2400" dirty="0" err="1"/>
              <a:t>mbio</a:t>
            </a:r>
            <a:r>
              <a:rPr lang="en-US" sz="2400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3777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4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6840D-0606-41BB-9A29-81BB37348D51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0D87-697E-44AA-894B-3A4CD25CA255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D7928-3582-40FD-A832-86301A3A840C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3282063" y="3132117"/>
            <a:ext cx="1000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15" y="3620002"/>
            <a:ext cx="2740349" cy="27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557403" y="65049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https://www.dhgate.com/store/product/100pcs-lot-3-star-40mm-2-8g-table-tennis/398958168.html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9CC21-7F65-432B-A259-BF2AC9622778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A19E1-5071-40A3-A0BB-41D50CF1AFFC}"/>
              </a:ext>
            </a:extLst>
          </p:cNvPr>
          <p:cNvSpPr txBox="1"/>
          <p:nvPr/>
        </p:nvSpPr>
        <p:spPr>
          <a:xfrm flipH="1">
            <a:off x="2486416" y="2204230"/>
            <a:ext cx="7709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6C739-E7C5-44BA-8350-C70970FC9B41}"/>
              </a:ext>
            </a:extLst>
          </p:cNvPr>
          <p:cNvCxnSpPr/>
          <p:nvPr/>
        </p:nvCxnSpPr>
        <p:spPr>
          <a:xfrm flipH="1">
            <a:off x="9417133" y="2446317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2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02E17-4BDB-47C7-86AE-1F910456A00B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</p:spTree>
    <p:extLst>
      <p:ext uri="{BB962C8B-B14F-4D97-AF65-F5344CB8AC3E}">
        <p14:creationId xmlns:p14="http://schemas.microsoft.com/office/powerpoint/2010/main" val="42997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E22E7-9DDE-43CE-810B-304B2EEC6F30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38920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3" y="214954"/>
            <a:ext cx="8462782" cy="3550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1130929" y="23751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B2B6-4227-4A9D-A97B-237C56ED0558}"/>
              </a:ext>
            </a:extLst>
          </p:cNvPr>
          <p:cNvSpPr txBox="1"/>
          <p:nvPr/>
        </p:nvSpPr>
        <p:spPr>
          <a:xfrm>
            <a:off x="368135" y="65436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99471" y="16387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332" y="3765019"/>
            <a:ext cx="7047619" cy="3060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102245" y="464825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</p:spTree>
    <p:extLst>
      <p:ext uri="{BB962C8B-B14F-4D97-AF65-F5344CB8AC3E}">
        <p14:creationId xmlns:p14="http://schemas.microsoft.com/office/powerpoint/2010/main" val="161077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2660073" y="57773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1" y="1602095"/>
            <a:ext cx="5953841" cy="42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558143" y="2496498"/>
            <a:ext cx="461665" cy="19816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403762" y="306161"/>
            <a:ext cx="1158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10171135" y="5944818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4281257"/>
            <a:ext cx="901006" cy="1607918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4931" y="1724798"/>
            <a:ext cx="1187140" cy="143706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10282142" y="3133950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199997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D79C-4B34-4DD7-AFEC-F948B767C307}"/>
              </a:ext>
            </a:extLst>
          </p:cNvPr>
          <p:cNvGrpSpPr/>
          <p:nvPr/>
        </p:nvGrpSpPr>
        <p:grpSpPr>
          <a:xfrm>
            <a:off x="9250877" y="4212149"/>
            <a:ext cx="2783503" cy="2402682"/>
            <a:chOff x="9099404" y="3273999"/>
            <a:chExt cx="3089356" cy="26666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5F47F3-E8C2-4263-922F-6A6F365A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15AE4-C714-4998-A246-065CC888C918}"/>
                </a:ext>
              </a:extLst>
            </p:cNvPr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gordon-larsen_penny_2011">
              <a:extLst>
                <a:ext uri="{FF2B5EF4-FFF2-40B4-BE49-F238E27FC236}">
                  <a16:creationId xmlns:a16="http://schemas.microsoft.com/office/drawing/2014/main" id="{64898662-5AFF-4FC5-BC57-236CD387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B91D2-5670-427C-9014-690B311A808C}"/>
                </a:ext>
              </a:extLst>
            </p:cNvPr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8FB31-F501-4113-AE8D-E1D21E86F1B5}"/>
              </a:ext>
            </a:extLst>
          </p:cNvPr>
          <p:cNvSpPr/>
          <p:nvPr/>
        </p:nvSpPr>
        <p:spPr>
          <a:xfrm>
            <a:off x="106471" y="6294131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antibiotic resistance genes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</p:spTree>
    <p:extLst>
      <p:ext uri="{BB962C8B-B14F-4D97-AF65-F5344CB8AC3E}">
        <p14:creationId xmlns:p14="http://schemas.microsoft.com/office/powerpoint/2010/main" val="395940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372885" y="1002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Every analysis will need to be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EDC6CA-EB4B-4F83-932D-40E77B3A30AF}"/>
              </a:ext>
            </a:extLst>
          </p:cNvPr>
          <p:cNvSpPr txBox="1"/>
          <p:nvPr/>
        </p:nvSpPr>
        <p:spPr>
          <a:xfrm>
            <a:off x="521918" y="1279741"/>
            <a:ext cx="1067689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CB387-EE01-4FA1-A6A0-737301C3A92F}"/>
              </a:ext>
            </a:extLst>
          </p:cNvPr>
          <p:cNvSpPr txBox="1"/>
          <p:nvPr/>
        </p:nvSpPr>
        <p:spPr>
          <a:xfrm flipH="1">
            <a:off x="2486416" y="2204230"/>
            <a:ext cx="7709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in humans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animal studies)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EDCF21-86A6-456E-92EA-F7D10B87FB76}"/>
              </a:ext>
            </a:extLst>
          </p:cNvPr>
          <p:cNvCxnSpPr/>
          <p:nvPr/>
        </p:nvCxnSpPr>
        <p:spPr>
          <a:xfrm flipH="1">
            <a:off x="6828312" y="3345875"/>
            <a:ext cx="90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515" y="6424222"/>
            <a:ext cx="664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1777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6960" y="76200"/>
            <a:ext cx="110134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Obesity appeared to be a phenotype </a:t>
            </a:r>
            <a:r>
              <a:rPr lang="en-US" sz="2133" dirty="0">
                <a:solidFill>
                  <a:srgbClr val="FF0000"/>
                </a:solidFill>
              </a:rPr>
              <a:t>transferable</a:t>
            </a:r>
            <a:r>
              <a:rPr lang="en-US" sz="2133" dirty="0"/>
              <a:t> through the microbiota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5755960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Turnbaugh et al - An obesity-associated gut microbiome with increased capacity for energy harvest – Nature, 2006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53666"/>
            <a:ext cx="2934464" cy="51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0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8601"/>
            <a:ext cx="9829800" cy="411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19201" y="76201"/>
            <a:ext cx="1101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transfer of obesity to mice via the microbiota appears </a:t>
            </a:r>
            <a:r>
              <a:rPr lang="en-US" sz="2400" dirty="0">
                <a:solidFill>
                  <a:srgbClr val="FF0000"/>
                </a:solidFill>
              </a:rPr>
              <a:t>replicable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" y="5739618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Ridaura</a:t>
            </a:r>
            <a:r>
              <a:rPr lang="en-US" sz="2400" dirty="0"/>
              <a:t> et al - </a:t>
            </a:r>
            <a:r>
              <a:rPr lang="en-US" sz="2400" b="1" dirty="0"/>
              <a:t>Gut Microbiota from Twins Discordant for Obesity Modulate Metabolism in Mice</a:t>
            </a:r>
            <a:r>
              <a:rPr lang="en-US" sz="2400" dirty="0"/>
              <a:t> – Science, 2013</a:t>
            </a:r>
          </a:p>
        </p:txBody>
      </p:sp>
    </p:spTree>
    <p:extLst>
      <p:ext uri="{BB962C8B-B14F-4D97-AF65-F5344CB8AC3E}">
        <p14:creationId xmlns:p14="http://schemas.microsoft.com/office/powerpoint/2010/main" val="199201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1319</Words>
  <Application>Microsoft Office PowerPoint</Application>
  <PresentationFormat>Widescreen</PresentationFormat>
  <Paragraphs>266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275</cp:revision>
  <dcterms:created xsi:type="dcterms:W3CDTF">2018-02-08T19:54:19Z</dcterms:created>
  <dcterms:modified xsi:type="dcterms:W3CDTF">2019-02-18T18:18:52Z</dcterms:modified>
</cp:coreProperties>
</file>